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docProps/core.xml" ContentType="application/vnd.openxmlformats-package.core-properties+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s/slide3.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51" r:id="rId1"/>
  </p:sldMasterIdLst>
  <p:sldIdLst>
    <p:sldId id="262" r:id="rId2"/>
    <p:sldId id="256" r:id="rId3"/>
    <p:sldId id="257" r:id="rId4"/>
    <p:sldId id="258" r:id="rId5"/>
    <p:sldId id="259" r:id="rId6"/>
    <p:sldId id="260" r:id="rId7"/>
    <p:sldId id="261"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77" d="100"/>
          <a:sy n="77" d="100"/>
        </p:scale>
        <p:origin x="-114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grpSp>
        <p:nvGrpSpPr>
          <p:cNvPr id="7" name="Group 17"/>
          <p:cNvGrpSpPr/>
          <p:nvPr/>
        </p:nvGrpSpPr>
        <p:grpSpPr>
          <a:xfrm>
            <a:off x="486873" y="411480"/>
            <a:ext cx="8170255" cy="6035040"/>
            <a:chOff x="486873" y="411480"/>
            <a:chExt cx="8170255" cy="6035040"/>
          </a:xfrm>
        </p:grpSpPr>
        <p:pic>
          <p:nvPicPr>
            <p:cNvPr id="12" name="Picture 11" descr="PaperPanel-Title.jpg"/>
            <p:cNvPicPr>
              <a:picLocks noChangeAspect="1"/>
            </p:cNvPicPr>
            <p:nvPr/>
          </p:nvPicPr>
          <p:blipFill>
            <a:blip r:embed="rId2"/>
            <a:srcRect r="2128"/>
            <a:stretch>
              <a:fillRect/>
            </a:stretch>
          </p:blipFill>
          <p:spPr>
            <a:xfrm>
              <a:off x="486873" y="411480"/>
              <a:ext cx="8170255" cy="6035040"/>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sp>
          <p:nvSpPr>
            <p:cNvPr id="14" name="Rectangle 13"/>
            <p:cNvSpPr>
              <a:spLocks/>
            </p:cNvSpPr>
            <p:nvPr/>
          </p:nvSpPr>
          <p:spPr>
            <a:xfrm>
              <a:off x="562843" y="475488"/>
              <a:ext cx="7982712" cy="5888736"/>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73741" y="6122894"/>
            <a:ext cx="2133600" cy="259317"/>
          </a:xfrm>
        </p:spPr>
        <p:txBody>
          <a:bodyPr/>
          <a:lstStyle/>
          <a:p>
            <a:fld id="{545ED8A0-073D-B442-973F-43FCC2F6CD20}" type="datetimeFigureOut">
              <a:rPr lang="en-US" smtClean="0"/>
              <a:pPr/>
              <a:t>3/1/11</a:t>
            </a:fld>
            <a:endParaRPr lang="en-US" dirty="0"/>
          </a:p>
        </p:txBody>
      </p:sp>
      <p:sp>
        <p:nvSpPr>
          <p:cNvPr id="5" name="Footer Placeholder 4"/>
          <p:cNvSpPr>
            <a:spLocks noGrp="1"/>
          </p:cNvSpPr>
          <p:nvPr>
            <p:ph type="ftr" sz="quarter" idx="11"/>
          </p:nvPr>
        </p:nvSpPr>
        <p:spPr>
          <a:xfrm>
            <a:off x="5638800" y="6122894"/>
            <a:ext cx="2895600" cy="257810"/>
          </a:xfrm>
        </p:spPr>
        <p:txBody>
          <a:bodyPr/>
          <a:lstStyle/>
          <a:p>
            <a:endParaRPr lang="en-US" dirty="0"/>
          </a:p>
        </p:txBody>
      </p:sp>
      <p:sp>
        <p:nvSpPr>
          <p:cNvPr id="6" name="Slide Number Placeholder 5"/>
          <p:cNvSpPr>
            <a:spLocks noGrp="1"/>
          </p:cNvSpPr>
          <p:nvPr>
            <p:ph type="sldNum" sz="quarter" idx="12"/>
          </p:nvPr>
        </p:nvSpPr>
        <p:spPr>
          <a:xfrm>
            <a:off x="4191000" y="6122894"/>
            <a:ext cx="762000" cy="271463"/>
          </a:xfrm>
        </p:spPr>
        <p:txBody>
          <a:bodyPr/>
          <a:lstStyle/>
          <a:p>
            <a:fld id="{69E29E33-B620-47F9-BB04-8846C2A5AFCC}" type="slidenum">
              <a:rPr kumimoji="0" lang="en-US" smtClean="0"/>
              <a:pPr/>
              <a:t>‹#›</a:t>
            </a:fld>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ntent, Picture, and Caption">
    <p:spTree>
      <p:nvGrpSpPr>
        <p:cNvPr id="1" name=""/>
        <p:cNvGrpSpPr/>
        <p:nvPr/>
      </p:nvGrpSpPr>
      <p:grpSpPr>
        <a:xfrm>
          <a:off x="0" y="0"/>
          <a:ext cx="0" cy="0"/>
          <a:chOff x="0" y="0"/>
          <a:chExt cx="0" cy="0"/>
        </a:xfrm>
      </p:grpSpPr>
      <p:grpSp>
        <p:nvGrpSpPr>
          <p:cNvPr id="8" name="Group 33"/>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5ED8A0-073D-B442-973F-43FCC2F6CD20}" type="datetimeFigureOut">
              <a:rPr lang="en-US" smtClean="0"/>
              <a:pPr/>
              <a:t>3/1/11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B96EC1-9C69-AC42-AFF1-1358E31A8445}" type="slidenum">
              <a:rPr lang="en-US" smtClean="0"/>
              <a:pPr/>
              <a:t>‹#›</a:t>
            </a:fld>
            <a:endParaRPr lang="en-US" dirty="0"/>
          </a:p>
        </p:txBody>
      </p:sp>
      <p:sp>
        <p:nvSpPr>
          <p:cNvPr id="15" name="Rectangle 14"/>
          <p:cNvSpPr/>
          <p:nvPr/>
        </p:nvSpPr>
        <p:spPr>
          <a:xfrm rot="10800000">
            <a:off x="258763" y="1594462"/>
            <a:ext cx="357530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en-US" dirty="0" smtClean="0"/>
              <a:t>Click icon to add picture</a:t>
            </a:r>
            <a:endParaRPr dirty="0"/>
          </a:p>
        </p:txBody>
      </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grpSp>
        <p:nvGrpSpPr>
          <p:cNvPr id="8" name="Group 32"/>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36" name="Picture 35"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38" name="Rectangle 37"/>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9" name="Straight Connector 38"/>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5" name="Rectangle 34"/>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545ED8A0-073D-B442-973F-43FCC2F6CD20}" type="datetimeFigureOut">
              <a:rPr lang="en-US" smtClean="0"/>
              <a:pPr/>
              <a:t>3/1/11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B96EC1-9C69-AC42-AFF1-1358E31A8445}"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grpSp>
        <p:nvGrpSpPr>
          <p:cNvPr id="8" name="Group 26"/>
          <p:cNvGrpSpPr/>
          <p:nvPr/>
        </p:nvGrpSpPr>
        <p:grpSpPr>
          <a:xfrm>
            <a:off x="182880" y="173699"/>
            <a:ext cx="8778240" cy="6510602"/>
            <a:chOff x="182880" y="173699"/>
            <a:chExt cx="8778240" cy="6510602"/>
          </a:xfrm>
        </p:grpSpPr>
        <p:pic>
          <p:nvPicPr>
            <p:cNvPr id="36" name="Picture 35"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9" name="Group 10"/>
            <p:cNvGrpSpPr/>
            <p:nvPr/>
          </p:nvGrpSpPr>
          <p:grpSpPr>
            <a:xfrm>
              <a:off x="256032" y="237744"/>
              <a:ext cx="8622792" cy="6364224"/>
              <a:chOff x="247157" y="247430"/>
              <a:chExt cx="8622792" cy="6364224"/>
            </a:xfrm>
          </p:grpSpPr>
          <p:sp>
            <p:nvSpPr>
              <p:cNvPr id="38" name="Rectangle 37"/>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9" name="Straight Connector 38"/>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spcBef>
                <a:spcPts val="30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545ED8A0-073D-B442-973F-43FCC2F6CD20}" type="datetimeFigureOut">
              <a:rPr lang="en-US" smtClean="0"/>
              <a:pPr/>
              <a:t>3/1/11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B96EC1-9C69-AC42-AFF1-1358E31A8445}" type="slidenum">
              <a:rPr lang="en-US" smtClean="0"/>
              <a:pPr/>
              <a:t>‹#›</a:t>
            </a:fld>
            <a:endParaRPr lang="en-US" dirty="0"/>
          </a:p>
        </p:txBody>
      </p:sp>
      <p:sp>
        <p:nvSpPr>
          <p:cNvPr id="15" name="Rectangle 14"/>
          <p:cNvSpPr/>
          <p:nvPr/>
        </p:nvSpPr>
        <p:spPr>
          <a:xfrm>
            <a:off x="256032" y="42031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grpSp>
        <p:nvGrpSpPr>
          <p:cNvPr id="7" name="Group 19"/>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45ED8A0-073D-B442-973F-43FCC2F6CD20}" type="datetimeFigureOut">
              <a:rPr lang="en-US" smtClean="0"/>
              <a:pPr/>
              <a:t>3/1/11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B96EC1-9C69-AC42-AFF1-1358E31A8445}"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grpSp>
        <p:nvGrpSpPr>
          <p:cNvPr id="7" name="Group 19"/>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45ED8A0-073D-B442-973F-43FCC2F6CD20}" type="datetimeFigureOut">
              <a:rPr lang="en-US" smtClean="0"/>
              <a:pPr/>
              <a:t>3/1/11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B96EC1-9C69-AC42-AFF1-1358E31A8445}" type="slidenum">
              <a:rPr lang="en-US" smtClean="0"/>
              <a:pPr/>
              <a:t>‹#›</a:t>
            </a:fld>
            <a:endParaRPr lang="en-US" dirty="0"/>
          </a:p>
        </p:txBody>
      </p:sp>
      <p:sp>
        <p:nvSpPr>
          <p:cNvPr id="26" name="Rectangle 25"/>
          <p:cNvSpPr/>
          <p:nvPr/>
        </p:nvSpPr>
        <p:spPr>
          <a:xfrm rot="5400000">
            <a:off x="4242277"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grpSp>
        <p:nvGrpSpPr>
          <p:cNvPr id="7" name="Group 15"/>
          <p:cNvGrpSpPr/>
          <p:nvPr/>
        </p:nvGrpSpPr>
        <p:grpSpPr>
          <a:xfrm>
            <a:off x="182880" y="173699"/>
            <a:ext cx="8778240" cy="6510602"/>
            <a:chOff x="182880" y="173699"/>
            <a:chExt cx="8778240" cy="6510602"/>
          </a:xfrm>
        </p:grpSpPr>
        <p:pic>
          <p:nvPicPr>
            <p:cNvPr id="17" name="Picture 16"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45ED8A0-073D-B442-973F-43FCC2F6CD20}" type="datetimeFigureOut">
              <a:rPr lang="en-US" smtClean="0"/>
              <a:pPr/>
              <a:t>3/1/11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B96EC1-9C69-AC42-AFF1-1358E31A844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pic>
        <p:nvPicPr>
          <p:cNvPr id="7" name="Picture 6" descr="PaperPanel-Title.jpg"/>
          <p:cNvPicPr>
            <a:picLocks noChangeAspect="1"/>
          </p:cNvPicPr>
          <p:nvPr/>
        </p:nvPicPr>
        <p:blipFill>
          <a:blip r:embed="rId2"/>
          <a:srcRect r="2128"/>
          <a:stretch>
            <a:fillRect/>
          </a:stretch>
        </p:blipFill>
        <p:spPr>
          <a:xfrm>
            <a:off x="486873" y="411480"/>
            <a:ext cx="8170255" cy="6035040"/>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69259" y="6122894"/>
            <a:ext cx="2133600" cy="259317"/>
          </a:xfrm>
        </p:spPr>
        <p:txBody>
          <a:bodyPr/>
          <a:lstStyle/>
          <a:p>
            <a:fld id="{545ED8A0-073D-B442-973F-43FCC2F6CD20}" type="datetimeFigureOut">
              <a:rPr lang="en-US" smtClean="0"/>
              <a:pPr/>
              <a:t>3/1/11</a:t>
            </a:fld>
            <a:endParaRPr lang="en-US" dirty="0"/>
          </a:p>
        </p:txBody>
      </p:sp>
      <p:sp>
        <p:nvSpPr>
          <p:cNvPr id="5" name="Footer Placeholder 4"/>
          <p:cNvSpPr>
            <a:spLocks noGrp="1"/>
          </p:cNvSpPr>
          <p:nvPr>
            <p:ph type="ftr" sz="quarter" idx="11"/>
          </p:nvPr>
        </p:nvSpPr>
        <p:spPr>
          <a:xfrm>
            <a:off x="5638800" y="6124401"/>
            <a:ext cx="2895600" cy="257810"/>
          </a:xfrm>
        </p:spPr>
        <p:txBody>
          <a:bodyPr/>
          <a:lstStyle/>
          <a:p>
            <a:endParaRPr lang="en-US" dirty="0"/>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en-US" dirty="0" smtClean="0"/>
              <a:t>Click icon to add picture</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grpSp>
        <p:nvGrpSpPr>
          <p:cNvPr id="7" name="Group 23"/>
          <p:cNvGrpSpPr/>
          <p:nvPr/>
        </p:nvGrpSpPr>
        <p:grpSpPr>
          <a:xfrm>
            <a:off x="182880" y="173699"/>
            <a:ext cx="8778240" cy="6510602"/>
            <a:chOff x="182880" y="173699"/>
            <a:chExt cx="8778240" cy="6510602"/>
          </a:xfrm>
        </p:grpSpPr>
        <p:pic>
          <p:nvPicPr>
            <p:cNvPr id="25" name="Picture 24"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5ED8A0-073D-B442-973F-43FCC2F6CD20}" type="datetimeFigureOut">
              <a:rPr lang="en-US" smtClean="0"/>
              <a:pPr/>
              <a:t>3/1/11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B96EC1-9C69-AC42-AFF1-1358E31A844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grpSp>
        <p:nvGrpSpPr>
          <p:cNvPr id="8" name="Group 13"/>
          <p:cNvGrpSpPr/>
          <p:nvPr/>
        </p:nvGrpSpPr>
        <p:grpSpPr>
          <a:xfrm>
            <a:off x="182880" y="173699"/>
            <a:ext cx="8778240" cy="6510602"/>
            <a:chOff x="182880" y="173699"/>
            <a:chExt cx="8778240" cy="6510602"/>
          </a:xfrm>
        </p:grpSpPr>
        <p:pic>
          <p:nvPicPr>
            <p:cNvPr id="15" name="Picture 14"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9"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9" name="Rectangle 18"/>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45ED8A0-073D-B442-973F-43FCC2F6CD20}" type="datetimeFigureOut">
              <a:rPr lang="en-US" smtClean="0"/>
              <a:pPr/>
              <a:t>3/1/11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B96EC1-9C69-AC42-AFF1-1358E31A844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grpSp>
        <p:nvGrpSpPr>
          <p:cNvPr id="10" name="Group 16"/>
          <p:cNvGrpSpPr/>
          <p:nvPr/>
        </p:nvGrpSpPr>
        <p:grpSpPr>
          <a:xfrm>
            <a:off x="182880" y="173699"/>
            <a:ext cx="8778240" cy="6510602"/>
            <a:chOff x="182880" y="173699"/>
            <a:chExt cx="8778240" cy="6510602"/>
          </a:xfrm>
        </p:grpSpPr>
        <p:pic>
          <p:nvPicPr>
            <p:cNvPr id="18" name="Picture 17"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1"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2" name="Rectangle 21"/>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45ED8A0-073D-B442-973F-43FCC2F6CD20}" type="datetimeFigureOut">
              <a:rPr lang="en-US" smtClean="0"/>
              <a:pPr/>
              <a:t>3/1/11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1B96EC1-9C69-AC42-AFF1-1358E31A8445}" type="slidenum">
              <a:rPr lang="en-US" smtClean="0"/>
              <a:pPr/>
              <a:t>‹#›</a:t>
            </a:fld>
            <a:endParaRPr lang="en-US" dirty="0"/>
          </a:p>
        </p:txBody>
      </p:sp>
      <p:cxnSp>
        <p:nvCxnSpPr>
          <p:cNvPr id="30" name="Straight Connector 29"/>
          <p:cNvCxnSpPr/>
          <p:nvPr/>
        </p:nvCxnSpPr>
        <p:spPr>
          <a:xfrm rot="16200000" flipH="1">
            <a:off x="2217480" y="4026438"/>
            <a:ext cx="4711326" cy="2286"/>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3" name="Straight Connector 22"/>
          <p:cNvCxnSpPr/>
          <p:nvPr/>
        </p:nvCxnSpPr>
        <p:spPr>
          <a:xfrm rot="16200000" flipH="1">
            <a:off x="2217480" y="4026438"/>
            <a:ext cx="4711326" cy="2286"/>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grpSp>
        <p:nvGrpSpPr>
          <p:cNvPr id="6" name="Group 18"/>
          <p:cNvGrpSpPr/>
          <p:nvPr/>
        </p:nvGrpSpPr>
        <p:grpSpPr>
          <a:xfrm>
            <a:off x="182880" y="173699"/>
            <a:ext cx="8778240" cy="6510602"/>
            <a:chOff x="182880" y="173699"/>
            <a:chExt cx="8778240" cy="6510602"/>
          </a:xfrm>
        </p:grpSpPr>
        <p:pic>
          <p:nvPicPr>
            <p:cNvPr id="20" name="Picture 19"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7"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4" name="Rectangle 23"/>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45ED8A0-073D-B442-973F-43FCC2F6CD20}" type="datetimeFigureOut">
              <a:rPr lang="en-US" smtClean="0"/>
              <a:pPr/>
              <a:t>3/1/11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1B96EC1-9C69-AC42-AFF1-1358E31A844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grpSp>
        <p:nvGrpSpPr>
          <p:cNvPr id="5" name="Group 17"/>
          <p:cNvGrpSpPr/>
          <p:nvPr/>
        </p:nvGrpSpPr>
        <p:grpSpPr>
          <a:xfrm>
            <a:off x="182880" y="173699"/>
            <a:ext cx="8778240" cy="6510602"/>
            <a:chOff x="182880" y="173699"/>
            <a:chExt cx="8778240" cy="6510602"/>
          </a:xfrm>
        </p:grpSpPr>
        <p:pic>
          <p:nvPicPr>
            <p:cNvPr id="19" name="Picture 18"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6" name="Group 10"/>
            <p:cNvGrpSpPr/>
            <p:nvPr/>
          </p:nvGrpSpPr>
          <p:grpSpPr>
            <a:xfrm>
              <a:off x="256032" y="237744"/>
              <a:ext cx="8622792" cy="6364224"/>
              <a:chOff x="247157" y="247430"/>
              <a:chExt cx="8622792" cy="6364224"/>
            </a:xfrm>
          </p:grpSpPr>
          <p:sp>
            <p:nvSpPr>
              <p:cNvPr id="21" name="Rectangle 20"/>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2" name="Straight Connector 21"/>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545ED8A0-073D-B442-973F-43FCC2F6CD20}" type="datetimeFigureOut">
              <a:rPr lang="en-US" smtClean="0"/>
              <a:pPr/>
              <a:t>3/1/11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1B96EC1-9C69-AC42-AFF1-1358E31A844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grpSp>
        <p:nvGrpSpPr>
          <p:cNvPr id="8" name="Group 33"/>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28" name="Picture 27"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30" name="Rectangle 29"/>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545ED8A0-073D-B442-973F-43FCC2F6CD20}" type="datetimeFigureOut">
              <a:rPr lang="en-US" smtClean="0"/>
              <a:pPr/>
              <a:t>3/1/11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545ED8A0-073D-B442-973F-43FCC2F6CD20}" type="datetimeFigureOut">
              <a:rPr lang="en-US" smtClean="0"/>
              <a:pPr/>
              <a:t>3/1/11</a:t>
            </a:fld>
            <a:endParaRPr lang="en-US" dirty="0"/>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n-US" dirty="0"/>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51B96EC1-9C69-AC42-AFF1-1358E31A8445}"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Qualitative Designs</a:t>
            </a:r>
            <a:endParaRPr lang="en-US" dirty="0"/>
          </a:p>
        </p:txBody>
      </p:sp>
      <p:pic>
        <p:nvPicPr>
          <p:cNvPr id="4" name="Picture 3" descr="lightbulb.jpg"/>
          <p:cNvPicPr>
            <a:picLocks noChangeAspect="1"/>
          </p:cNvPicPr>
          <p:nvPr/>
        </p:nvPicPr>
        <p:blipFill>
          <a:blip r:embed="rId2"/>
          <a:stretch>
            <a:fillRect/>
          </a:stretch>
        </p:blipFill>
        <p:spPr>
          <a:xfrm>
            <a:off x="1533966" y="1694060"/>
            <a:ext cx="5954423" cy="4227639"/>
          </a:xfrm>
          <a:prstGeom prst="rect">
            <a:avLst/>
          </a:prstGeom>
        </p:spPr>
      </p:pic>
      <p:sp>
        <p:nvSpPr>
          <p:cNvPr id="3" name="TextBox 2"/>
          <p:cNvSpPr txBox="1"/>
          <p:nvPr/>
        </p:nvSpPr>
        <p:spPr>
          <a:xfrm>
            <a:off x="280401" y="5242173"/>
            <a:ext cx="8560515" cy="1077218"/>
          </a:xfrm>
          <a:prstGeom prst="rect">
            <a:avLst/>
          </a:prstGeom>
          <a:noFill/>
        </p:spPr>
        <p:txBody>
          <a:bodyPr wrap="square" rtlCol="0">
            <a:spAutoFit/>
          </a:bodyPr>
          <a:lstStyle/>
          <a:p>
            <a:pPr algn="ctr"/>
            <a:r>
              <a:rPr lang="en-US" sz="3200" dirty="0" smtClean="0"/>
              <a:t>Chapter 8</a:t>
            </a:r>
          </a:p>
          <a:p>
            <a:pPr algn="ctr"/>
            <a:r>
              <a:rPr lang="en-US" sz="3200" dirty="0" smtClean="0"/>
              <a:t>Robert E. </a:t>
            </a:r>
            <a:r>
              <a:rPr lang="en-US" sz="3200" dirty="0" err="1" smtClean="0"/>
              <a:t>Slavin</a:t>
            </a:r>
            <a:endParaRPr lang="en-US" sz="32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Ethnography</a:t>
            </a:r>
            <a:endParaRPr lang="en-US" dirty="0"/>
          </a:p>
        </p:txBody>
      </p:sp>
      <p:sp>
        <p:nvSpPr>
          <p:cNvPr id="9" name="TextBox 8"/>
          <p:cNvSpPr txBox="1"/>
          <p:nvPr/>
        </p:nvSpPr>
        <p:spPr>
          <a:xfrm>
            <a:off x="309768" y="1825755"/>
            <a:ext cx="5925060" cy="4524316"/>
          </a:xfrm>
          <a:prstGeom prst="rect">
            <a:avLst/>
          </a:prstGeom>
          <a:noFill/>
        </p:spPr>
        <p:txBody>
          <a:bodyPr wrap="square" rtlCol="0">
            <a:spAutoFit/>
          </a:bodyPr>
          <a:lstStyle/>
          <a:p>
            <a:pPr marL="461963" indent="-461963">
              <a:buFont typeface="Wingdings" charset="2"/>
              <a:buChar char="ü"/>
            </a:pPr>
            <a:r>
              <a:rPr lang="en-US" dirty="0" smtClean="0"/>
              <a:t>Emphasis </a:t>
            </a:r>
            <a:r>
              <a:rPr lang="en-US" b="1" cap="all" dirty="0" smtClean="0"/>
              <a:t>the importance of culture</a:t>
            </a:r>
          </a:p>
          <a:p>
            <a:pPr marL="461963" indent="-461963"/>
            <a:endParaRPr lang="en-US" dirty="0" smtClean="0"/>
          </a:p>
          <a:p>
            <a:pPr marL="461963" indent="-461963">
              <a:buFont typeface="Wingdings" charset="2"/>
              <a:buChar char="ü"/>
            </a:pPr>
            <a:r>
              <a:rPr lang="en-US" dirty="0" smtClean="0"/>
              <a:t>Used </a:t>
            </a:r>
            <a:r>
              <a:rPr lang="en-US" b="1" cap="all" dirty="0" smtClean="0"/>
              <a:t>to generate hypothesis</a:t>
            </a:r>
          </a:p>
          <a:p>
            <a:pPr marL="461963" indent="-461963">
              <a:buFont typeface="Wingdings" charset="2"/>
              <a:buChar char="ü"/>
            </a:pPr>
            <a:endParaRPr lang="en-US" b="1" cap="all" dirty="0" smtClean="0"/>
          </a:p>
          <a:p>
            <a:pPr marL="461963" indent="-461963">
              <a:buFont typeface="Wingdings" charset="2"/>
              <a:buChar char="ü"/>
            </a:pPr>
            <a:r>
              <a:rPr lang="en-US" dirty="0" smtClean="0"/>
              <a:t>Use of: video tape, audio tape, documents, photographs, and diagrams</a:t>
            </a:r>
          </a:p>
          <a:p>
            <a:pPr marL="461963" indent="-461963">
              <a:buFont typeface="Wingdings" charset="2"/>
              <a:buChar char="ü"/>
            </a:pPr>
            <a:endParaRPr lang="en-US" dirty="0" smtClean="0"/>
          </a:p>
          <a:p>
            <a:pPr marL="461963" indent="-461963">
              <a:buFont typeface="Wingdings" charset="2"/>
              <a:buChar char="ü"/>
            </a:pPr>
            <a:r>
              <a:rPr lang="en-US" b="1" cap="all" dirty="0" smtClean="0"/>
              <a:t>Ongoing data analysis </a:t>
            </a:r>
          </a:p>
          <a:p>
            <a:pPr marL="461963" indent="-461963">
              <a:buFont typeface="Wingdings" charset="2"/>
              <a:buChar char="ü"/>
            </a:pPr>
            <a:endParaRPr lang="en-US" b="1" cap="all" dirty="0" smtClean="0"/>
          </a:p>
          <a:p>
            <a:pPr marL="461963" indent="-461963">
              <a:buFont typeface="Wingdings" charset="2"/>
              <a:buChar char="ü"/>
            </a:pPr>
            <a:r>
              <a:rPr lang="en-US" dirty="0" smtClean="0"/>
              <a:t>Open ended </a:t>
            </a:r>
            <a:r>
              <a:rPr lang="en-US" dirty="0" smtClean="0"/>
              <a:t>interviews/direct quotes</a:t>
            </a:r>
          </a:p>
          <a:p>
            <a:pPr marL="461963" indent="-461963">
              <a:buFont typeface="Wingdings" charset="2"/>
              <a:buChar char="ü"/>
            </a:pPr>
            <a:endParaRPr lang="en-US" b="1" cap="all" dirty="0" smtClean="0"/>
          </a:p>
          <a:p>
            <a:pPr marL="461963" indent="-461963">
              <a:buFont typeface="Wingdings" charset="2"/>
              <a:buChar char="ü"/>
            </a:pPr>
            <a:r>
              <a:rPr lang="en-US" dirty="0" smtClean="0"/>
              <a:t>Most common way to analyze data: constant-comparative</a:t>
            </a:r>
          </a:p>
          <a:p>
            <a:pPr marL="461963" indent="-461963">
              <a:buFont typeface="Wingdings" charset="2"/>
              <a:buChar char="ü"/>
            </a:pPr>
            <a:endParaRPr lang="en-US" dirty="0" smtClean="0"/>
          </a:p>
          <a:p>
            <a:pPr marL="919163" lvl="2" indent="-461963">
              <a:buFont typeface="Wingdings" charset="2"/>
              <a:buChar char="ü"/>
            </a:pPr>
            <a:r>
              <a:rPr lang="en-US" dirty="0" smtClean="0"/>
              <a:t>Data analysis software: NVIVO and </a:t>
            </a:r>
            <a:r>
              <a:rPr lang="en-US" dirty="0" err="1" smtClean="0"/>
              <a:t>ATALAS.ti</a:t>
            </a:r>
            <a:endParaRPr lang="en-US" dirty="0" smtClean="0"/>
          </a:p>
          <a:p>
            <a:pPr marL="461963" indent="-461963">
              <a:buFont typeface="Wingdings" charset="2"/>
              <a:buChar char="ü"/>
            </a:pPr>
            <a:endParaRPr lang="en-US" dirty="0"/>
          </a:p>
        </p:txBody>
      </p:sp>
      <p:sp>
        <p:nvSpPr>
          <p:cNvPr id="4" name="TextBox 3"/>
          <p:cNvSpPr txBox="1"/>
          <p:nvPr/>
        </p:nvSpPr>
        <p:spPr>
          <a:xfrm>
            <a:off x="7191493" y="5262061"/>
            <a:ext cx="184666" cy="369332"/>
          </a:xfrm>
          <a:prstGeom prst="rect">
            <a:avLst/>
          </a:prstGeom>
          <a:noFill/>
        </p:spPr>
        <p:txBody>
          <a:bodyPr wrap="none" rtlCol="0">
            <a:spAutoFit/>
          </a:bodyPr>
          <a:lstStyle/>
          <a:p>
            <a:endParaRPr lang="en-US" dirty="0"/>
          </a:p>
        </p:txBody>
      </p:sp>
      <p:pic>
        <p:nvPicPr>
          <p:cNvPr id="7" name="Picture 6" descr="ethnography.jpg"/>
          <p:cNvPicPr>
            <a:picLocks noChangeAspect="1"/>
          </p:cNvPicPr>
          <p:nvPr/>
        </p:nvPicPr>
        <p:blipFill>
          <a:blip r:embed="rId2"/>
          <a:stretch>
            <a:fillRect/>
          </a:stretch>
        </p:blipFill>
        <p:spPr>
          <a:xfrm>
            <a:off x="5168047" y="2157129"/>
            <a:ext cx="3766012" cy="282450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Phenomenology</a:t>
            </a:r>
            <a:endParaRPr lang="en-US" dirty="0"/>
          </a:p>
        </p:txBody>
      </p:sp>
      <p:sp>
        <p:nvSpPr>
          <p:cNvPr id="3" name="TextBox 2"/>
          <p:cNvSpPr txBox="1"/>
          <p:nvPr/>
        </p:nvSpPr>
        <p:spPr>
          <a:xfrm>
            <a:off x="278792" y="1584008"/>
            <a:ext cx="8642561" cy="3970318"/>
          </a:xfrm>
          <a:prstGeom prst="rect">
            <a:avLst/>
          </a:prstGeom>
          <a:noFill/>
        </p:spPr>
        <p:txBody>
          <a:bodyPr wrap="square" rtlCol="0">
            <a:spAutoFit/>
          </a:bodyPr>
          <a:lstStyle/>
          <a:p>
            <a:pPr marL="461963" indent="-461963">
              <a:buFont typeface="Wingdings" charset="2"/>
              <a:buChar char="ü"/>
            </a:pPr>
            <a:r>
              <a:rPr lang="en-US" dirty="0" smtClean="0"/>
              <a:t>Understand situations and environments from the </a:t>
            </a:r>
            <a:r>
              <a:rPr lang="en-US" b="1" cap="all" dirty="0" smtClean="0"/>
              <a:t>perspective of </a:t>
            </a:r>
            <a:r>
              <a:rPr lang="en-US" b="1" cap="all" dirty="0" smtClean="0"/>
              <a:t>the participants</a:t>
            </a:r>
          </a:p>
          <a:p>
            <a:pPr marL="461963" indent="-461963"/>
            <a:endParaRPr lang="en-US" dirty="0" smtClean="0"/>
          </a:p>
          <a:p>
            <a:pPr marL="461963" indent="-461963">
              <a:buFont typeface="Wingdings" charset="2"/>
              <a:buChar char="ü"/>
            </a:pPr>
            <a:r>
              <a:rPr lang="en-US" dirty="0" smtClean="0"/>
              <a:t>Researchers </a:t>
            </a:r>
            <a:r>
              <a:rPr lang="en-US" b="1" cap="all" dirty="0" smtClean="0"/>
              <a:t>“bracket” </a:t>
            </a:r>
            <a:r>
              <a:rPr lang="en-US" dirty="0" smtClean="0"/>
              <a:t>individual perceptions to describe the thoughts and feelings of participants</a:t>
            </a:r>
          </a:p>
          <a:p>
            <a:pPr marL="461963" indent="-461963"/>
            <a:endParaRPr lang="en-US" dirty="0" smtClean="0"/>
          </a:p>
          <a:p>
            <a:pPr marL="461963" indent="-461963">
              <a:buFont typeface="Wingdings" charset="2"/>
              <a:buChar char="ü"/>
            </a:pPr>
            <a:r>
              <a:rPr lang="en-US" b="1" cap="all" dirty="0" smtClean="0"/>
              <a:t>Limited</a:t>
            </a:r>
            <a:r>
              <a:rPr lang="en-US" dirty="0" smtClean="0"/>
              <a:t> to research with older participants and adults who can provide insights on personal </a:t>
            </a:r>
            <a:r>
              <a:rPr lang="en-US" dirty="0" smtClean="0"/>
              <a:t>experiences</a:t>
            </a:r>
          </a:p>
          <a:p>
            <a:pPr marL="461963" indent="-461963">
              <a:buFont typeface="Wingdings" charset="2"/>
              <a:buChar char="ü"/>
            </a:pPr>
            <a:endParaRPr lang="en-US" dirty="0" smtClean="0"/>
          </a:p>
          <a:p>
            <a:pPr marL="461963" indent="-461963">
              <a:buFont typeface="Wingdings" charset="2"/>
              <a:buChar char="ü"/>
            </a:pPr>
            <a:r>
              <a:rPr lang="en-US" dirty="0" smtClean="0"/>
              <a:t>Report </a:t>
            </a:r>
            <a:r>
              <a:rPr lang="en-US" b="1" cap="all" dirty="0" smtClean="0"/>
              <a:t>“interpretation of reality”</a:t>
            </a:r>
            <a:r>
              <a:rPr lang="en-US" b="1" cap="all" dirty="0" smtClean="0"/>
              <a:t> </a:t>
            </a:r>
            <a:endParaRPr lang="en-US" dirty="0" smtClean="0"/>
          </a:p>
          <a:p>
            <a:pPr marL="461963" indent="-461963"/>
            <a:endParaRPr lang="en-US" dirty="0" smtClean="0"/>
          </a:p>
          <a:p>
            <a:pPr marL="461963" indent="-461963">
              <a:buFont typeface="Wingdings" charset="2"/>
              <a:buChar char="ü"/>
            </a:pPr>
            <a:r>
              <a:rPr lang="en-US" b="1" cap="all" dirty="0" smtClean="0"/>
              <a:t>Unstructured</a:t>
            </a:r>
            <a:r>
              <a:rPr lang="en-US" dirty="0" smtClean="0"/>
              <a:t> interview</a:t>
            </a:r>
          </a:p>
          <a:p>
            <a:pPr marL="461963" indent="-461963">
              <a:buFont typeface="Wingdings" charset="2"/>
              <a:buChar char="ü"/>
            </a:pPr>
            <a:endParaRPr lang="en-US" dirty="0" smtClean="0"/>
          </a:p>
          <a:p>
            <a:pPr>
              <a:buFont typeface="Wingdings" charset="2"/>
              <a:buChar char="ü"/>
            </a:pPr>
            <a:endParaRPr lang="en-US" dirty="0"/>
          </a:p>
        </p:txBody>
      </p:sp>
      <p:pic>
        <p:nvPicPr>
          <p:cNvPr id="4" name="Picture 3" descr="phenom1.jpg"/>
          <p:cNvPicPr>
            <a:picLocks noChangeAspect="1"/>
          </p:cNvPicPr>
          <p:nvPr/>
        </p:nvPicPr>
        <p:blipFill>
          <a:blip r:embed="rId2"/>
          <a:stretch>
            <a:fillRect/>
          </a:stretch>
        </p:blipFill>
        <p:spPr>
          <a:xfrm>
            <a:off x="5964859" y="3579529"/>
            <a:ext cx="2898737" cy="301455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Studies</a:t>
            </a:r>
            <a:endParaRPr lang="en-US" dirty="0"/>
          </a:p>
        </p:txBody>
      </p:sp>
      <p:sp>
        <p:nvSpPr>
          <p:cNvPr id="3" name="TextBox 2"/>
          <p:cNvSpPr txBox="1"/>
          <p:nvPr/>
        </p:nvSpPr>
        <p:spPr>
          <a:xfrm>
            <a:off x="294281" y="1584008"/>
            <a:ext cx="8627072" cy="3970318"/>
          </a:xfrm>
          <a:prstGeom prst="rect">
            <a:avLst/>
          </a:prstGeom>
          <a:noFill/>
        </p:spPr>
        <p:txBody>
          <a:bodyPr wrap="square" rtlCol="0">
            <a:spAutoFit/>
          </a:bodyPr>
          <a:lstStyle/>
          <a:p>
            <a:pPr marL="461963" indent="-461963">
              <a:buFont typeface="Wingdings" charset="2"/>
              <a:buChar char="ü"/>
            </a:pPr>
            <a:r>
              <a:rPr lang="en-US" dirty="0" smtClean="0"/>
              <a:t>An evaluation of a single program and/or setting by a 3</a:t>
            </a:r>
            <a:r>
              <a:rPr lang="en-US" baseline="30000" dirty="0" smtClean="0"/>
              <a:t>rd</a:t>
            </a:r>
            <a:r>
              <a:rPr lang="en-US" dirty="0" smtClean="0"/>
              <a:t> </a:t>
            </a:r>
            <a:r>
              <a:rPr lang="en-US" dirty="0" smtClean="0"/>
              <a:t>party</a:t>
            </a:r>
          </a:p>
          <a:p>
            <a:pPr marL="461963" indent="-461963">
              <a:buFont typeface="Wingdings" charset="2"/>
              <a:buChar char="ü"/>
            </a:pPr>
            <a:endParaRPr lang="en-US" dirty="0" smtClean="0"/>
          </a:p>
          <a:p>
            <a:pPr marL="461963" indent="-461963">
              <a:buFont typeface="Wingdings" charset="2"/>
              <a:buChar char="ü"/>
            </a:pPr>
            <a:r>
              <a:rPr lang="en-US" dirty="0" smtClean="0"/>
              <a:t>Data collected using: </a:t>
            </a:r>
            <a:r>
              <a:rPr lang="en-US" b="1" cap="small" dirty="0" smtClean="0"/>
              <a:t>inventory reports, open-ended </a:t>
            </a:r>
            <a:r>
              <a:rPr lang="en-US" b="1" cap="small" dirty="0" smtClean="0"/>
              <a:t>interviews</a:t>
            </a:r>
          </a:p>
          <a:p>
            <a:pPr marL="461963" indent="-461963">
              <a:buFont typeface="Wingdings" charset="2"/>
              <a:buChar char="ü"/>
            </a:pPr>
            <a:endParaRPr lang="en-US" dirty="0" smtClean="0"/>
          </a:p>
          <a:p>
            <a:pPr marL="461963" indent="-461963">
              <a:buFont typeface="Wingdings" charset="2"/>
              <a:buChar char="ü"/>
            </a:pPr>
            <a:r>
              <a:rPr lang="en-US" dirty="0" smtClean="0"/>
              <a:t>First </a:t>
            </a:r>
            <a:r>
              <a:rPr lang="en-US" dirty="0" smtClean="0"/>
              <a:t>determine goal and narrow set of objectives for </a:t>
            </a:r>
            <a:r>
              <a:rPr lang="en-US" dirty="0" smtClean="0"/>
              <a:t>study</a:t>
            </a:r>
            <a:endParaRPr lang="en-US" dirty="0" smtClean="0"/>
          </a:p>
          <a:p>
            <a:pPr marL="461963" indent="-461963">
              <a:buFont typeface="Wingdings" charset="2"/>
              <a:buChar char="ü"/>
            </a:pPr>
            <a:endParaRPr lang="en-US" dirty="0" smtClean="0"/>
          </a:p>
          <a:p>
            <a:pPr marL="461963" indent="-461963">
              <a:buFont typeface="Wingdings" charset="2"/>
              <a:buChar char="ü"/>
            </a:pPr>
            <a:r>
              <a:rPr lang="en-US" b="1" cap="small" dirty="0" smtClean="0"/>
              <a:t>Descriptive </a:t>
            </a:r>
            <a:r>
              <a:rPr lang="en-US" b="1" cap="small" dirty="0" smtClean="0"/>
              <a:t>data </a:t>
            </a:r>
            <a:r>
              <a:rPr lang="en-US" dirty="0" smtClean="0"/>
              <a:t>focused on the goals of the study</a:t>
            </a:r>
            <a:endParaRPr lang="en-US" dirty="0" smtClean="0"/>
          </a:p>
          <a:p>
            <a:pPr marL="461963" indent="-461963">
              <a:buFont typeface="Wingdings" charset="2"/>
              <a:buChar char="ü"/>
            </a:pPr>
            <a:endParaRPr lang="en-US" dirty="0" smtClean="0"/>
          </a:p>
          <a:p>
            <a:pPr marL="461963" indent="-461963">
              <a:buFont typeface="Wingdings" charset="2"/>
              <a:buChar char="ü"/>
            </a:pPr>
            <a:r>
              <a:rPr lang="en-US" dirty="0" smtClean="0"/>
              <a:t>Obtain </a:t>
            </a:r>
            <a:r>
              <a:rPr lang="en-US" b="1" cap="small" dirty="0" smtClean="0"/>
              <a:t>perspective </a:t>
            </a:r>
            <a:r>
              <a:rPr lang="en-US" b="1" cap="small" dirty="0" smtClean="0"/>
              <a:t>of many participants</a:t>
            </a:r>
            <a:endParaRPr lang="en-US" b="1" cap="small" dirty="0" smtClean="0"/>
          </a:p>
          <a:p>
            <a:pPr marL="461963" indent="-461963">
              <a:buFont typeface="Wingdings" charset="2"/>
              <a:buChar char="ü"/>
            </a:pPr>
            <a:endParaRPr lang="en-US" dirty="0" smtClean="0"/>
          </a:p>
          <a:p>
            <a:pPr marL="461963" indent="-461963">
              <a:buFont typeface="Wingdings" charset="2"/>
              <a:buChar char="ü"/>
            </a:pPr>
            <a:r>
              <a:rPr lang="en-US" dirty="0" smtClean="0"/>
              <a:t>Second decide what data to collect</a:t>
            </a:r>
          </a:p>
          <a:p>
            <a:pPr marL="461963" indent="-461963">
              <a:buFont typeface="Wingdings" charset="2"/>
              <a:buChar char="ü"/>
            </a:pPr>
            <a:endParaRPr lang="en-US" dirty="0" smtClean="0"/>
          </a:p>
          <a:p>
            <a:pPr marL="461963" indent="-461963">
              <a:buFont typeface="Wingdings" charset="2"/>
              <a:buChar char="ü"/>
            </a:pPr>
            <a:r>
              <a:rPr lang="en-US" dirty="0" smtClean="0"/>
              <a:t>Types: life history-</a:t>
            </a:r>
            <a:r>
              <a:rPr lang="en-US" dirty="0" smtClean="0"/>
              <a:t>i.e</a:t>
            </a:r>
            <a:r>
              <a:rPr lang="en-US" dirty="0" smtClean="0"/>
              <a:t>. </a:t>
            </a:r>
            <a:r>
              <a:rPr lang="en-US" b="1" cap="small" dirty="0" smtClean="0"/>
              <a:t>oral history</a:t>
            </a:r>
          </a:p>
          <a:p>
            <a:pPr marL="461963" indent="-461963">
              <a:buFont typeface="Arial"/>
              <a:buChar char="•"/>
            </a:pPr>
            <a:endParaRPr lang="en-US" dirty="0"/>
          </a:p>
        </p:txBody>
      </p:sp>
      <p:pic>
        <p:nvPicPr>
          <p:cNvPr id="5" name="Picture 4" descr="magnifiying glass.jpg"/>
          <p:cNvPicPr>
            <a:picLocks noChangeAspect="1"/>
          </p:cNvPicPr>
          <p:nvPr/>
        </p:nvPicPr>
        <p:blipFill>
          <a:blip r:embed="rId2"/>
          <a:stretch>
            <a:fillRect/>
          </a:stretch>
        </p:blipFill>
        <p:spPr>
          <a:xfrm>
            <a:off x="5904938" y="3546530"/>
            <a:ext cx="2951286" cy="310444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Research</a:t>
            </a:r>
            <a:endParaRPr lang="en-US" dirty="0"/>
          </a:p>
        </p:txBody>
      </p:sp>
      <p:pic>
        <p:nvPicPr>
          <p:cNvPr id="4" name="Picture 3" descr="historical_research.jpg"/>
          <p:cNvPicPr>
            <a:picLocks noChangeAspect="1"/>
          </p:cNvPicPr>
          <p:nvPr/>
        </p:nvPicPr>
        <p:blipFill>
          <a:blip r:embed="rId2"/>
          <a:stretch>
            <a:fillRect/>
          </a:stretch>
        </p:blipFill>
        <p:spPr>
          <a:xfrm>
            <a:off x="5360632" y="4235196"/>
            <a:ext cx="3498767" cy="2367915"/>
          </a:xfrm>
          <a:prstGeom prst="rect">
            <a:avLst/>
          </a:prstGeom>
        </p:spPr>
      </p:pic>
      <p:sp>
        <p:nvSpPr>
          <p:cNvPr id="3" name="TextBox 2"/>
          <p:cNvSpPr txBox="1"/>
          <p:nvPr/>
        </p:nvSpPr>
        <p:spPr>
          <a:xfrm>
            <a:off x="309768" y="1443841"/>
            <a:ext cx="8549631" cy="6130910"/>
          </a:xfrm>
          <a:prstGeom prst="rect">
            <a:avLst/>
          </a:prstGeom>
          <a:noFill/>
        </p:spPr>
        <p:txBody>
          <a:bodyPr wrap="square" rtlCol="0">
            <a:spAutoFit/>
          </a:bodyPr>
          <a:lstStyle/>
          <a:p>
            <a:pPr marL="461963" indent="-461963">
              <a:buFont typeface="Wingdings" charset="2"/>
              <a:buChar char="ü"/>
            </a:pPr>
            <a:r>
              <a:rPr lang="en-US" b="1" dirty="0" smtClean="0"/>
              <a:t>IMPORTANT</a:t>
            </a:r>
            <a:r>
              <a:rPr lang="en-US" dirty="0" smtClean="0"/>
              <a:t>:  obtain information from sources as close to events as possible</a:t>
            </a:r>
          </a:p>
          <a:p>
            <a:pPr marL="461963" indent="-461963">
              <a:buFont typeface="Wingdings" charset="2"/>
              <a:buChar char="ü"/>
            </a:pPr>
            <a:endParaRPr lang="en-US" dirty="0" smtClean="0"/>
          </a:p>
          <a:p>
            <a:pPr marL="461963" indent="-461963">
              <a:buFont typeface="Wingdings" charset="2"/>
              <a:buChar char="ü"/>
            </a:pPr>
            <a:r>
              <a:rPr lang="en-US" b="1" cap="small" dirty="0" smtClean="0"/>
              <a:t>Data</a:t>
            </a:r>
            <a:r>
              <a:rPr lang="en-US" dirty="0" smtClean="0"/>
              <a:t>: documents (i.e. legal records, books, newspapers, minutes of board meetings, report cards, and standardized tests), oral statements, statistical records (i.e. attendance records, test scores, and district budgets) and relics (furniture, samples of assignments, yearbooks, trophies and equipment) = </a:t>
            </a:r>
            <a:r>
              <a:rPr lang="en-US" b="1" cap="small" dirty="0" smtClean="0"/>
              <a:t>secondary sources</a:t>
            </a:r>
          </a:p>
          <a:p>
            <a:pPr marL="461963" indent="-461963">
              <a:buFont typeface="Wingdings" charset="2"/>
              <a:buChar char="ü"/>
            </a:pPr>
            <a:endParaRPr lang="en-US" dirty="0" smtClean="0"/>
          </a:p>
          <a:p>
            <a:pPr marL="461963" indent="-461963">
              <a:buFont typeface="Wingdings" charset="2"/>
              <a:buChar char="ü"/>
            </a:pPr>
            <a:r>
              <a:rPr lang="en-US" dirty="0" smtClean="0"/>
              <a:t>Research to find connections between events in the </a:t>
            </a:r>
            <a:r>
              <a:rPr lang="en-US" dirty="0" smtClean="0"/>
              <a:t>past</a:t>
            </a:r>
          </a:p>
          <a:p>
            <a:pPr marL="461963" indent="-461963">
              <a:buFont typeface="Wingdings" charset="2"/>
              <a:buChar char="ü"/>
            </a:pPr>
            <a:endParaRPr lang="en-US" dirty="0" smtClean="0"/>
          </a:p>
          <a:p>
            <a:pPr marL="461963" indent="-461963">
              <a:buFont typeface="Wingdings" charset="2"/>
              <a:buChar char="ü"/>
            </a:pPr>
            <a:r>
              <a:rPr lang="en-US" dirty="0" smtClean="0"/>
              <a:t>Researcher </a:t>
            </a:r>
            <a:r>
              <a:rPr lang="en-US" dirty="0" smtClean="0"/>
              <a:t>must weigh credibility and </a:t>
            </a:r>
            <a:r>
              <a:rPr lang="en-US" dirty="0" smtClean="0"/>
              <a:t>objectivity</a:t>
            </a:r>
          </a:p>
          <a:p>
            <a:pPr marL="461963" indent="-461963">
              <a:buFont typeface="Wingdings" charset="2"/>
              <a:buChar char="ü"/>
            </a:pPr>
            <a:endParaRPr lang="en-US" dirty="0" smtClean="0"/>
          </a:p>
          <a:p>
            <a:pPr marL="461963" indent="-461963">
              <a:buFont typeface="Wingdings" charset="2"/>
              <a:buChar char="ü"/>
            </a:pPr>
            <a:r>
              <a:rPr lang="en-US" dirty="0" smtClean="0"/>
              <a:t>Critical </a:t>
            </a:r>
            <a:r>
              <a:rPr lang="en-US" dirty="0" smtClean="0"/>
              <a:t>reviews of documentary </a:t>
            </a:r>
            <a:r>
              <a:rPr lang="en-US" dirty="0" smtClean="0"/>
              <a:t>evidence</a:t>
            </a:r>
          </a:p>
          <a:p>
            <a:pPr marL="461963" indent="-461963">
              <a:buFont typeface="Wingdings" charset="2"/>
              <a:buChar char="ü"/>
            </a:pPr>
            <a:endParaRPr lang="en-US" dirty="0" smtClean="0"/>
          </a:p>
          <a:p>
            <a:pPr marL="461963" indent="-461963">
              <a:buFont typeface="Wingdings" charset="2"/>
              <a:buChar char="ü"/>
            </a:pPr>
            <a:r>
              <a:rPr lang="en-US" dirty="0" smtClean="0"/>
              <a:t>First </a:t>
            </a:r>
            <a:r>
              <a:rPr lang="en-US" dirty="0" smtClean="0"/>
              <a:t>hand accounts = </a:t>
            </a:r>
            <a:r>
              <a:rPr lang="en-US" b="1" cap="small" dirty="0" smtClean="0"/>
              <a:t>primary </a:t>
            </a:r>
            <a:r>
              <a:rPr lang="en-US" b="1" cap="small" dirty="0" smtClean="0"/>
              <a:t>sources</a:t>
            </a:r>
          </a:p>
          <a:p>
            <a:pPr marL="461963" indent="-461963">
              <a:buFont typeface="Wingdings" charset="2"/>
              <a:buChar char="ü"/>
            </a:pPr>
            <a:endParaRPr lang="en-US" dirty="0" smtClean="0"/>
          </a:p>
          <a:p>
            <a:pPr marL="461963" indent="-461963">
              <a:buFont typeface="Wingdings" charset="2"/>
              <a:buChar char="ü"/>
            </a:pPr>
            <a:r>
              <a:rPr lang="en-US" dirty="0" smtClean="0"/>
              <a:t>Supplemented </a:t>
            </a:r>
            <a:r>
              <a:rPr lang="en-US" dirty="0" smtClean="0"/>
              <a:t>with interviews</a:t>
            </a:r>
          </a:p>
          <a:p>
            <a:pPr marL="461963" indent="-461963">
              <a:buFont typeface="Wingdings" charset="2"/>
              <a:buChar char="ü"/>
            </a:pPr>
            <a:endParaRPr lang="en-US" dirty="0" smtClean="0"/>
          </a:p>
          <a:p>
            <a:pPr marL="461963" indent="-461963">
              <a:buFont typeface="Wingdings" charset="2"/>
              <a:buChar char="ü"/>
            </a:pPr>
            <a:endParaRPr lang="en-US" dirty="0" smtClean="0"/>
          </a:p>
          <a:p>
            <a:pPr marL="461963" indent="-461963">
              <a:buFont typeface="Wingdings" charset="2"/>
              <a:buChar char="ü"/>
            </a:pPr>
            <a:endParaRPr lang="en-US" dirty="0" smtClean="0"/>
          </a:p>
          <a:p>
            <a:pPr marL="461963" indent="-461963">
              <a:buFont typeface="Wingdings" charset="2"/>
              <a:buChar char="ü"/>
            </a:pPr>
            <a:endParaRPr lang="en-US" dirty="0" smtClean="0"/>
          </a:p>
          <a:p>
            <a:pPr marL="461963" indent="-461963">
              <a:buFont typeface="Wingdings" charset="2"/>
              <a:buChar char="ü"/>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Analysis</a:t>
            </a:r>
            <a:endParaRPr lang="en-US" dirty="0"/>
          </a:p>
        </p:txBody>
      </p:sp>
      <p:sp>
        <p:nvSpPr>
          <p:cNvPr id="3" name="TextBox 2"/>
          <p:cNvSpPr txBox="1"/>
          <p:nvPr/>
        </p:nvSpPr>
        <p:spPr>
          <a:xfrm>
            <a:off x="278792" y="2551837"/>
            <a:ext cx="8549631" cy="2862323"/>
          </a:xfrm>
          <a:prstGeom prst="rect">
            <a:avLst/>
          </a:prstGeom>
          <a:noFill/>
        </p:spPr>
        <p:txBody>
          <a:bodyPr wrap="square" rtlCol="0">
            <a:spAutoFit/>
          </a:bodyPr>
          <a:lstStyle/>
          <a:p>
            <a:pPr>
              <a:buFont typeface="Wingdings" charset="2"/>
              <a:buChar char="ü"/>
            </a:pPr>
            <a:r>
              <a:rPr lang="en-US" dirty="0" smtClean="0"/>
              <a:t>Analysis of documents, letters and other forms of communication</a:t>
            </a:r>
          </a:p>
          <a:p>
            <a:pPr>
              <a:buFont typeface="Wingdings" charset="2"/>
              <a:buChar char="ü"/>
            </a:pPr>
            <a:endParaRPr lang="en-US" dirty="0" smtClean="0"/>
          </a:p>
          <a:p>
            <a:pPr>
              <a:buFont typeface="Wingdings" charset="2"/>
              <a:buChar char="ü"/>
            </a:pPr>
            <a:r>
              <a:rPr lang="en-US" dirty="0" smtClean="0"/>
              <a:t>Systematic study of documents to study </a:t>
            </a:r>
            <a:r>
              <a:rPr lang="en-US" b="1" cap="small" dirty="0" smtClean="0"/>
              <a:t>human behavior</a:t>
            </a:r>
          </a:p>
          <a:p>
            <a:pPr marL="511175" indent="-511175">
              <a:buFont typeface="Wingdings" charset="2"/>
              <a:buChar char="ü"/>
            </a:pPr>
            <a:endParaRPr lang="en-US" dirty="0" smtClean="0"/>
          </a:p>
          <a:p>
            <a:pPr>
              <a:buFont typeface="Wingdings" charset="2"/>
              <a:buChar char="ü"/>
            </a:pPr>
            <a:r>
              <a:rPr lang="en-US" dirty="0" smtClean="0"/>
              <a:t>Often part of a “larger” qualitative research </a:t>
            </a:r>
            <a:r>
              <a:rPr lang="en-US" dirty="0" smtClean="0"/>
              <a:t>design</a:t>
            </a:r>
          </a:p>
          <a:p>
            <a:pPr>
              <a:buFont typeface="Wingdings" charset="2"/>
              <a:buChar char="ü"/>
            </a:pPr>
            <a:endParaRPr lang="en-US" dirty="0" smtClean="0"/>
          </a:p>
          <a:p>
            <a:pPr>
              <a:buFont typeface="Wingdings" charset="2"/>
              <a:buChar char="ü"/>
            </a:pPr>
            <a:r>
              <a:rPr lang="en-US" dirty="0" smtClean="0"/>
              <a:t>Sometimes </a:t>
            </a:r>
            <a:r>
              <a:rPr lang="en-US" b="1" cap="small" dirty="0" smtClean="0"/>
              <a:t>mixed method design</a:t>
            </a:r>
          </a:p>
          <a:p>
            <a:pPr>
              <a:buFont typeface="Wingdings" charset="2"/>
              <a:buChar char="ü"/>
            </a:pPr>
            <a:endParaRPr lang="en-US" dirty="0" smtClean="0"/>
          </a:p>
          <a:p>
            <a:pPr>
              <a:buFont typeface="Wingdings" charset="2"/>
              <a:buChar char="ü"/>
            </a:pPr>
            <a:r>
              <a:rPr lang="en-US" dirty="0" smtClean="0"/>
              <a:t>Begins with a specific question</a:t>
            </a:r>
          </a:p>
          <a:p>
            <a:pPr>
              <a:buFont typeface="Wingdings" charset="2"/>
              <a:buChar char="ü"/>
            </a:pPr>
            <a:endParaRPr lang="en-US" dirty="0"/>
          </a:p>
        </p:txBody>
      </p:sp>
      <p:pic>
        <p:nvPicPr>
          <p:cNvPr id="4" name="Picture 3" descr="content_analysis.gif"/>
          <p:cNvPicPr>
            <a:picLocks noChangeAspect="1"/>
          </p:cNvPicPr>
          <p:nvPr/>
        </p:nvPicPr>
        <p:blipFill>
          <a:blip r:embed="rId2"/>
          <a:stretch>
            <a:fillRect/>
          </a:stretch>
        </p:blipFill>
        <p:spPr>
          <a:xfrm>
            <a:off x="4816323" y="3674326"/>
            <a:ext cx="4212218" cy="287222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Postmodern Research Designs</a:t>
            </a:r>
            <a:endParaRPr lang="en-US" dirty="0"/>
          </a:p>
        </p:txBody>
      </p:sp>
      <p:pic>
        <p:nvPicPr>
          <p:cNvPr id="4" name="Picture 3" descr="feminist22.jpg"/>
          <p:cNvPicPr>
            <a:picLocks noChangeAspect="1"/>
          </p:cNvPicPr>
          <p:nvPr/>
        </p:nvPicPr>
        <p:blipFill>
          <a:blip r:embed="rId2"/>
          <a:stretch>
            <a:fillRect/>
          </a:stretch>
        </p:blipFill>
        <p:spPr>
          <a:xfrm>
            <a:off x="2491002" y="3214597"/>
            <a:ext cx="3639891" cy="3367094"/>
          </a:xfrm>
          <a:prstGeom prst="rect">
            <a:avLst/>
          </a:prstGeom>
        </p:spPr>
      </p:pic>
      <p:sp>
        <p:nvSpPr>
          <p:cNvPr id="3" name="TextBox 2"/>
          <p:cNvSpPr txBox="1"/>
          <p:nvPr/>
        </p:nvSpPr>
        <p:spPr>
          <a:xfrm>
            <a:off x="247815" y="1584008"/>
            <a:ext cx="8611585" cy="2308324"/>
          </a:xfrm>
          <a:prstGeom prst="rect">
            <a:avLst/>
          </a:prstGeom>
          <a:noFill/>
        </p:spPr>
        <p:txBody>
          <a:bodyPr wrap="square" rtlCol="0">
            <a:spAutoFit/>
          </a:bodyPr>
          <a:lstStyle/>
          <a:p>
            <a:pPr marL="461963" indent="-461963"/>
            <a:r>
              <a:rPr lang="en-US" b="1" cap="small" dirty="0" smtClean="0"/>
              <a:t>Critical Theory</a:t>
            </a:r>
            <a:endParaRPr lang="en-US" b="1" cap="small" dirty="0" smtClean="0"/>
          </a:p>
          <a:p>
            <a:pPr marL="461963" indent="-461963">
              <a:buFont typeface="Wingdings" charset="2"/>
              <a:buChar char="ü"/>
            </a:pPr>
            <a:r>
              <a:rPr lang="en-US" dirty="0" smtClean="0"/>
              <a:t>Researchers present cases of those who are marginalized, highlighting the injustices</a:t>
            </a:r>
          </a:p>
          <a:p>
            <a:pPr marL="461963" indent="-461963">
              <a:buFont typeface="Wingdings" charset="2"/>
              <a:buChar char="ü"/>
            </a:pPr>
            <a:endParaRPr lang="en-US" dirty="0" smtClean="0"/>
          </a:p>
          <a:p>
            <a:pPr marL="461963" indent="-461963"/>
            <a:r>
              <a:rPr lang="en-US" b="1" cap="small" dirty="0" smtClean="0"/>
              <a:t>Feminist Approach</a:t>
            </a:r>
          </a:p>
          <a:p>
            <a:pPr marL="461963" indent="-461963">
              <a:buFont typeface="Wingdings" charset="2"/>
              <a:buChar char="ü"/>
            </a:pPr>
            <a:r>
              <a:rPr lang="en-US" dirty="0" smtClean="0"/>
              <a:t>Aim to emancipate women and eradicate the inequalities that exist between men and women</a:t>
            </a:r>
          </a:p>
          <a:p>
            <a:pPr marL="461963" indent="-461963">
              <a:buFont typeface="Wingdings" charset="2"/>
              <a:buChar char="ü"/>
            </a:pP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Capital">
  <a:themeElements>
    <a:clrScheme name="Capital">
      <a:dk1>
        <a:srgbClr val="FFFFFF"/>
      </a:dk1>
      <a:lt1>
        <a:srgbClr val="000000"/>
      </a:lt1>
      <a:dk2>
        <a:srgbClr val="7C8F97"/>
      </a:dk2>
      <a:lt2>
        <a:srgbClr val="D1D0C8"/>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majorFont>
      <a:minorFont>
        <a:latin typeface="Calisto MT"/>
        <a:ea typeface=""/>
        <a:cs typeface=""/>
        <a:font script="Jpan" typeface="ＭＳ 明朝"/>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691</TotalTime>
  <Words>350</Words>
  <Application>Microsoft Macintosh PowerPoint</Application>
  <PresentationFormat>On-screen Show (4:3)</PresentationFormat>
  <Paragraphs>74</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Capital</vt:lpstr>
      <vt:lpstr>Qualitative Designs</vt:lpstr>
      <vt:lpstr>Ethnography</vt:lpstr>
      <vt:lpstr>Phenomenology</vt:lpstr>
      <vt:lpstr>Case Studies</vt:lpstr>
      <vt:lpstr>Historical Research</vt:lpstr>
      <vt:lpstr>Content Analysis</vt:lpstr>
      <vt:lpstr>Postmodern Research Designs</vt:lpstr>
    </vt:vector>
  </TitlesOfParts>
  <Company>UCF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Ethnography</dc:title>
  <dc:creator>Selma Powell</dc:creator>
  <cp:lastModifiedBy>Selma Powell</cp:lastModifiedBy>
  <cp:revision>7</cp:revision>
  <dcterms:created xsi:type="dcterms:W3CDTF">2011-03-01T18:15:31Z</dcterms:created>
  <dcterms:modified xsi:type="dcterms:W3CDTF">2011-03-02T02:08:57Z</dcterms:modified>
</cp:coreProperties>
</file>